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68" r:id="rId5"/>
    <p:sldId id="269" r:id="rId6"/>
    <p:sldId id="270" r:id="rId7"/>
    <p:sldId id="271" r:id="rId8"/>
    <p:sldId id="272" r:id="rId9"/>
    <p:sldId id="258" r:id="rId10"/>
    <p:sldId id="264" r:id="rId11"/>
    <p:sldId id="265" r:id="rId12"/>
    <p:sldId id="266" r:id="rId13"/>
    <p:sldId id="267" r:id="rId14"/>
    <p:sldId id="259" r:id="rId15"/>
    <p:sldId id="260" r:id="rId16"/>
    <p:sldId id="273" r:id="rId17"/>
    <p:sldId id="274" r:id="rId18"/>
    <p:sldId id="275" r:id="rId19"/>
    <p:sldId id="261" r:id="rId20"/>
    <p:sldId id="276" r:id="rId21"/>
    <p:sldId id="26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3300"/>
    <a:srgbClr val="996633"/>
    <a:srgbClr val="993300"/>
    <a:srgbClr val="003300"/>
    <a:srgbClr val="3366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A188-01D5-478F-866D-C1502E81A191}" type="datetimeFigureOut">
              <a:rPr lang="ru-RU" smtClean="0"/>
              <a:t>02.02.2014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E65A-3231-4E1D-B497-76936B8D431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A188-01D5-478F-866D-C1502E81A191}" type="datetimeFigureOut">
              <a:rPr lang="ru-RU" smtClean="0"/>
              <a:t>02.02.2014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E65A-3231-4E1D-B497-76936B8D431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A188-01D5-478F-866D-C1502E81A191}" type="datetimeFigureOut">
              <a:rPr lang="ru-RU" smtClean="0"/>
              <a:t>02.02.2014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E65A-3231-4E1D-B497-76936B8D431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A188-01D5-478F-866D-C1502E81A191}" type="datetimeFigureOut">
              <a:rPr lang="ru-RU" smtClean="0"/>
              <a:t>02.02.2014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E65A-3231-4E1D-B497-76936B8D431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A188-01D5-478F-866D-C1502E81A191}" type="datetimeFigureOut">
              <a:rPr lang="ru-RU" smtClean="0"/>
              <a:t>02.02.2014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506E65A-3231-4E1D-B497-76936B8D4316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A188-01D5-478F-866D-C1502E81A191}" type="datetimeFigureOut">
              <a:rPr lang="ru-RU" smtClean="0"/>
              <a:t>02.02.2014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E65A-3231-4E1D-B497-76936B8D431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A188-01D5-478F-866D-C1502E81A191}" type="datetimeFigureOut">
              <a:rPr lang="ru-RU" smtClean="0"/>
              <a:t>02.02.2014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E65A-3231-4E1D-B497-76936B8D431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A188-01D5-478F-866D-C1502E81A191}" type="datetimeFigureOut">
              <a:rPr lang="ru-RU" smtClean="0"/>
              <a:t>02.02.2014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E65A-3231-4E1D-B497-76936B8D431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A188-01D5-478F-866D-C1502E81A191}" type="datetimeFigureOut">
              <a:rPr lang="ru-RU" smtClean="0"/>
              <a:t>02.02.2014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E65A-3231-4E1D-B497-76936B8D431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A188-01D5-478F-866D-C1502E81A191}" type="datetimeFigureOut">
              <a:rPr lang="ru-RU" smtClean="0"/>
              <a:t>02.02.2014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E65A-3231-4E1D-B497-76936B8D431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A188-01D5-478F-866D-C1502E81A191}" type="datetimeFigureOut">
              <a:rPr lang="ru-RU" smtClean="0"/>
              <a:t>02.02.2014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E65A-3231-4E1D-B497-76936B8D431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DD8A188-01D5-478F-866D-C1502E81A191}" type="datetimeFigureOut">
              <a:rPr lang="ru-RU" smtClean="0"/>
              <a:t>02.02.2014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506E65A-3231-4E1D-B497-76936B8D4316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0"/>
            <a:ext cx="8229600" cy="2780928"/>
          </a:xfrm>
        </p:spPr>
        <p:txBody>
          <a:bodyPr>
            <a:normAutofit/>
          </a:bodyPr>
          <a:lstStyle/>
          <a:p>
            <a:r>
              <a:rPr lang="uk-UA" sz="7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Планети гіганти</a:t>
            </a:r>
            <a:endParaRPr lang="ru-RU" sz="7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781850"/>
            <a:ext cx="4248472" cy="395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3154362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A50021"/>
                </a:solidFill>
              </a:rPr>
              <a:t>Першим апаратом який відвідав Юпітер був «Піонер -10» . А згодом був випущений зонд «</a:t>
            </a:r>
            <a:r>
              <a:rPr lang="uk-UA" dirty="0" err="1" smtClean="0">
                <a:solidFill>
                  <a:srgbClr val="A50021"/>
                </a:solidFill>
              </a:rPr>
              <a:t>Юнона</a:t>
            </a:r>
            <a:r>
              <a:rPr lang="uk-UA" dirty="0" smtClean="0">
                <a:solidFill>
                  <a:srgbClr val="A50021"/>
                </a:solidFill>
              </a:rPr>
              <a:t>», запущений в 2011р. , який має долетіти до Юпітера у 2016р.</a:t>
            </a:r>
            <a:endParaRPr lang="ru-RU" dirty="0">
              <a:solidFill>
                <a:srgbClr val="A5002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429000"/>
            <a:ext cx="5400600" cy="3240359"/>
          </a:xfrm>
        </p:spPr>
      </p:pic>
    </p:spTree>
    <p:extLst>
      <p:ext uri="{BB962C8B-B14F-4D97-AF65-F5344CB8AC3E}">
        <p14:creationId xmlns:p14="http://schemas.microsoft.com/office/powerpoint/2010/main" val="307431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2074242"/>
          </a:xfrm>
        </p:spPr>
        <p:txBody>
          <a:bodyPr/>
          <a:lstStyle/>
          <a:p>
            <a:r>
              <a:rPr lang="uk-UA" dirty="0" smtClean="0">
                <a:solidFill>
                  <a:srgbClr val="003300"/>
                </a:solidFill>
              </a:rPr>
              <a:t>Коли дивитись на нічне небо, планета Юпітер – третій за яскравістю об</a:t>
            </a:r>
            <a:r>
              <a:rPr lang="en-US" dirty="0" smtClean="0">
                <a:solidFill>
                  <a:srgbClr val="003300"/>
                </a:solidFill>
              </a:rPr>
              <a:t>’</a:t>
            </a:r>
            <a:r>
              <a:rPr lang="uk-UA" dirty="0" err="1" smtClean="0">
                <a:solidFill>
                  <a:srgbClr val="003300"/>
                </a:solidFill>
              </a:rPr>
              <a:t>єкт</a:t>
            </a:r>
            <a:r>
              <a:rPr lang="uk-UA" dirty="0" smtClean="0">
                <a:solidFill>
                  <a:srgbClr val="003300"/>
                </a:solidFill>
              </a:rPr>
              <a:t>.</a:t>
            </a:r>
            <a:endParaRPr lang="ru-RU" dirty="0">
              <a:solidFill>
                <a:srgbClr val="0033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20888"/>
            <a:ext cx="8136904" cy="4248472"/>
          </a:xfrm>
        </p:spPr>
      </p:pic>
    </p:spTree>
    <p:extLst>
      <p:ext uri="{BB962C8B-B14F-4D97-AF65-F5344CB8AC3E}">
        <p14:creationId xmlns:p14="http://schemas.microsoft.com/office/powerpoint/2010/main" val="297220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2434282"/>
          </a:xfrm>
        </p:spPr>
        <p:txBody>
          <a:bodyPr/>
          <a:lstStyle/>
          <a:p>
            <a:r>
              <a:rPr lang="uk-UA" dirty="0" smtClean="0">
                <a:solidFill>
                  <a:srgbClr val="993300"/>
                </a:solidFill>
              </a:rPr>
              <a:t>У Юпітера саме сильне магнітне поле в нашій сонячній системі.</a:t>
            </a:r>
            <a:endParaRPr lang="ru-RU" dirty="0">
              <a:solidFill>
                <a:srgbClr val="9933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08920"/>
            <a:ext cx="7416824" cy="3960440"/>
          </a:xfrm>
        </p:spPr>
      </p:pic>
    </p:spTree>
    <p:extLst>
      <p:ext uri="{BB962C8B-B14F-4D97-AF65-F5344CB8AC3E}">
        <p14:creationId xmlns:p14="http://schemas.microsoft.com/office/powerpoint/2010/main" val="210085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2578298"/>
          </a:xfrm>
        </p:spPr>
        <p:txBody>
          <a:bodyPr/>
          <a:lstStyle/>
          <a:p>
            <a:r>
              <a:rPr lang="uk-UA" dirty="0" smtClean="0">
                <a:solidFill>
                  <a:srgbClr val="FFC000"/>
                </a:solidFill>
              </a:rPr>
              <a:t>Юпітер має чотири великих супутники </a:t>
            </a:r>
            <a:br>
              <a:rPr lang="uk-UA" dirty="0" smtClean="0">
                <a:solidFill>
                  <a:srgbClr val="FFC000"/>
                </a:solidFill>
              </a:rPr>
            </a:br>
            <a:r>
              <a:rPr lang="uk-UA" dirty="0" smtClean="0">
                <a:solidFill>
                  <a:srgbClr val="FFC000"/>
                </a:solidFill>
              </a:rPr>
              <a:t>(</a:t>
            </a:r>
            <a:r>
              <a:rPr lang="uk-UA" dirty="0" err="1" smtClean="0">
                <a:solidFill>
                  <a:srgbClr val="FFC000"/>
                </a:solidFill>
              </a:rPr>
              <a:t>Ів</a:t>
            </a:r>
            <a:r>
              <a:rPr lang="uk-UA" dirty="0" smtClean="0">
                <a:solidFill>
                  <a:srgbClr val="FFC000"/>
                </a:solidFill>
              </a:rPr>
              <a:t>, Європа і </a:t>
            </a:r>
            <a:r>
              <a:rPr lang="uk-UA" dirty="0" err="1" smtClean="0">
                <a:solidFill>
                  <a:srgbClr val="FFC000"/>
                </a:solidFill>
              </a:rPr>
              <a:t>Каллісто</a:t>
            </a:r>
            <a:r>
              <a:rPr lang="uk-UA" dirty="0" smtClean="0">
                <a:solidFill>
                  <a:srgbClr val="FFC000"/>
                </a:solidFill>
              </a:rPr>
              <a:t>)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708920"/>
            <a:ext cx="4968551" cy="3960440"/>
          </a:xfrm>
        </p:spPr>
      </p:pic>
    </p:spTree>
    <p:extLst>
      <p:ext uri="{BB962C8B-B14F-4D97-AF65-F5344CB8AC3E}">
        <p14:creationId xmlns:p14="http://schemas.microsoft.com/office/powerpoint/2010/main" val="206361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052736"/>
            <a:ext cx="3960440" cy="4398888"/>
          </a:xfrm>
        </p:spPr>
      </p:pic>
      <p:sp>
        <p:nvSpPr>
          <p:cNvPr id="5" name="TextBox 4"/>
          <p:cNvSpPr txBox="1"/>
          <p:nvPr/>
        </p:nvSpPr>
        <p:spPr>
          <a:xfrm>
            <a:off x="107504" y="980728"/>
            <a:ext cx="47482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 smtClean="0">
                <a:solidFill>
                  <a:schemeClr val="bg1"/>
                </a:solidFill>
              </a:rPr>
              <a:t>Велика червона пляма обертається </a:t>
            </a:r>
          </a:p>
          <a:p>
            <a:pPr algn="ctr"/>
            <a:r>
              <a:rPr lang="uk-UA" sz="3600" dirty="0" smtClean="0">
                <a:solidFill>
                  <a:schemeClr val="bg1"/>
                </a:solidFill>
              </a:rPr>
              <a:t>проти годинникової стрілки з періодом</a:t>
            </a:r>
          </a:p>
          <a:p>
            <a:pPr algn="ctr"/>
            <a:r>
              <a:rPr lang="uk-UA" sz="3600" dirty="0">
                <a:solidFill>
                  <a:schemeClr val="bg1"/>
                </a:solidFill>
              </a:rPr>
              <a:t>о</a:t>
            </a:r>
            <a:r>
              <a:rPr lang="uk-UA" sz="3600" dirty="0" smtClean="0">
                <a:solidFill>
                  <a:schemeClr val="bg1"/>
                </a:solidFill>
              </a:rPr>
              <a:t>берту </a:t>
            </a:r>
            <a:r>
              <a:rPr lang="uk-UA" sz="3600" dirty="0" smtClean="0">
                <a:solidFill>
                  <a:schemeClr val="bg1"/>
                </a:solidFill>
              </a:rPr>
              <a:t>близько 6 земних діб.  Швидкість</a:t>
            </a:r>
          </a:p>
          <a:p>
            <a:pPr algn="ctr"/>
            <a:r>
              <a:rPr lang="uk-UA" sz="3600" dirty="0">
                <a:solidFill>
                  <a:schemeClr val="bg1"/>
                </a:solidFill>
              </a:rPr>
              <a:t>в</a:t>
            </a:r>
            <a:r>
              <a:rPr lang="uk-UA" sz="3600" dirty="0" smtClean="0">
                <a:solidFill>
                  <a:schemeClr val="bg1"/>
                </a:solidFill>
              </a:rPr>
              <a:t>ітру усередині плями </a:t>
            </a:r>
          </a:p>
          <a:p>
            <a:pPr algn="ctr"/>
            <a:r>
              <a:rPr lang="uk-UA" sz="3600" dirty="0" smtClean="0">
                <a:solidFill>
                  <a:schemeClr val="bg1"/>
                </a:solidFill>
              </a:rPr>
              <a:t>перевищує 500км</a:t>
            </a:r>
            <a:r>
              <a:rPr lang="en-US" sz="3600" dirty="0" smtClean="0">
                <a:solidFill>
                  <a:schemeClr val="bg1"/>
                </a:solidFill>
              </a:rPr>
              <a:t>/</a:t>
            </a:r>
            <a:r>
              <a:rPr lang="uk-UA" sz="3600" dirty="0" smtClean="0">
                <a:solidFill>
                  <a:schemeClr val="bg1"/>
                </a:solidFill>
              </a:rPr>
              <a:t>год.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57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78896" cy="2074242"/>
          </a:xfrm>
        </p:spPr>
        <p:txBody>
          <a:bodyPr>
            <a:normAutofit/>
          </a:bodyPr>
          <a:lstStyle/>
          <a:p>
            <a:r>
              <a:rPr lang="uk-UA" sz="6000" dirty="0" smtClean="0">
                <a:solidFill>
                  <a:srgbClr val="336600"/>
                </a:solidFill>
                <a:latin typeface="+mn-lt"/>
              </a:rPr>
              <a:t>Уран</a:t>
            </a:r>
            <a:endParaRPr lang="ru-RU" sz="6000" dirty="0">
              <a:solidFill>
                <a:srgbClr val="33660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60648"/>
            <a:ext cx="3211025" cy="2376264"/>
          </a:xfrm>
        </p:spPr>
      </p:pic>
      <p:sp>
        <p:nvSpPr>
          <p:cNvPr id="5" name="TextBox 4"/>
          <p:cNvSpPr txBox="1"/>
          <p:nvPr/>
        </p:nvSpPr>
        <p:spPr>
          <a:xfrm>
            <a:off x="179512" y="3140968"/>
            <a:ext cx="90290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smtClean="0">
                <a:solidFill>
                  <a:schemeClr val="bg1"/>
                </a:solidFill>
              </a:rPr>
              <a:t>Уран – сьома від Сонця велика планета Сонячної системи, належить до планет гігантів.</a:t>
            </a:r>
          </a:p>
          <a:p>
            <a:pPr algn="ctr"/>
            <a:r>
              <a:rPr lang="uk-UA" sz="3200" dirty="0" smtClean="0">
                <a:solidFill>
                  <a:schemeClr val="bg1"/>
                </a:solidFill>
              </a:rPr>
              <a:t>Період обертання 17 год. Уран складається в основному з льодів і гірських порід.</a:t>
            </a:r>
          </a:p>
          <a:p>
            <a:pPr algn="ctr"/>
            <a:r>
              <a:rPr lang="uk-UA" sz="3200" dirty="0" smtClean="0">
                <a:solidFill>
                  <a:schemeClr val="bg1"/>
                </a:solidFill>
              </a:rPr>
              <a:t>Основу атмосфери Урана складають водень і гелій. Один оберт навколо Сонця </a:t>
            </a:r>
          </a:p>
          <a:p>
            <a:pPr algn="ctr"/>
            <a:r>
              <a:rPr lang="uk-UA" sz="3200" dirty="0" smtClean="0">
                <a:solidFill>
                  <a:schemeClr val="bg1"/>
                </a:solidFill>
              </a:rPr>
              <a:t>Уран здійснює за 81,01 </a:t>
            </a:r>
            <a:r>
              <a:rPr lang="uk-UA" sz="3200" dirty="0">
                <a:solidFill>
                  <a:schemeClr val="bg1"/>
                </a:solidFill>
              </a:rPr>
              <a:t>з</a:t>
            </a:r>
            <a:r>
              <a:rPr lang="uk-UA" sz="3200" dirty="0" smtClean="0">
                <a:solidFill>
                  <a:schemeClr val="bg1"/>
                </a:solidFill>
              </a:rPr>
              <a:t>емного  року.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49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Кільця планети Уран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4464496" cy="41044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00808"/>
            <a:ext cx="374441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73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3300"/>
                </a:solidFill>
              </a:rPr>
              <a:t>Вид на планету Уран</a:t>
            </a:r>
            <a:endParaRPr lang="ru-RU" dirty="0">
              <a:solidFill>
                <a:srgbClr val="FF33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4608512" cy="48965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628800"/>
            <a:ext cx="388843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6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A50021"/>
                </a:solidFill>
              </a:rPr>
              <a:t>Сезонні зміни на Урані</a:t>
            </a:r>
            <a:endParaRPr lang="ru-RU" dirty="0">
              <a:solidFill>
                <a:srgbClr val="A5002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8424936" cy="5400600"/>
          </a:xfrm>
        </p:spPr>
      </p:pic>
    </p:spTree>
    <p:extLst>
      <p:ext uri="{BB962C8B-B14F-4D97-AF65-F5344CB8AC3E}">
        <p14:creationId xmlns:p14="http://schemas.microsoft.com/office/powerpoint/2010/main" val="39082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10944" cy="2506290"/>
          </a:xfrm>
        </p:spPr>
        <p:txBody>
          <a:bodyPr>
            <a:normAutofit/>
          </a:bodyPr>
          <a:lstStyle/>
          <a:p>
            <a:r>
              <a:rPr lang="uk-UA" sz="5400" dirty="0" smtClean="0">
                <a:solidFill>
                  <a:srgbClr val="993300"/>
                </a:solidFill>
                <a:latin typeface="+mn-lt"/>
              </a:rPr>
              <a:t>Нептун</a:t>
            </a:r>
            <a:endParaRPr lang="ru-RU" sz="5400" dirty="0">
              <a:solidFill>
                <a:srgbClr val="99330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8640"/>
            <a:ext cx="3175000" cy="2664296"/>
          </a:xfrm>
        </p:spPr>
      </p:pic>
      <p:sp>
        <p:nvSpPr>
          <p:cNvPr id="5" name="TextBox 4"/>
          <p:cNvSpPr txBox="1"/>
          <p:nvPr/>
        </p:nvSpPr>
        <p:spPr>
          <a:xfrm>
            <a:off x="107505" y="3068960"/>
            <a:ext cx="90364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Нептун – восьма за віддаленістю від Сонця, четверта за розміром і третя за масою планета</a:t>
            </a:r>
          </a:p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Сонячної системи, що належить до планет гігантів. В атмосфері Нептуна міститься </a:t>
            </a:r>
          </a:p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у більш</a:t>
            </a:r>
            <a:r>
              <a:rPr lang="uk-UA" sz="2400" b="1" dirty="0">
                <a:solidFill>
                  <a:schemeClr val="bg1"/>
                </a:solidFill>
              </a:rPr>
              <a:t> </a:t>
            </a:r>
            <a:r>
              <a:rPr lang="uk-UA" sz="2400" b="1" dirty="0" smtClean="0">
                <a:solidFill>
                  <a:schemeClr val="bg1"/>
                </a:solidFill>
              </a:rPr>
              <a:t>пропорції лід: водний, аміачний, металовий також в атмосфері Нептуну бушують</a:t>
            </a:r>
          </a:p>
          <a:p>
            <a:pPr algn="ctr"/>
            <a:r>
              <a:rPr lang="uk-UA" sz="2400" b="1" dirty="0">
                <a:solidFill>
                  <a:schemeClr val="bg1"/>
                </a:solidFill>
              </a:rPr>
              <a:t>н</a:t>
            </a:r>
            <a:r>
              <a:rPr lang="uk-UA" sz="2400" b="1" dirty="0" smtClean="0">
                <a:solidFill>
                  <a:schemeClr val="bg1"/>
                </a:solidFill>
              </a:rPr>
              <a:t>айсильніші </a:t>
            </a:r>
            <a:r>
              <a:rPr lang="uk-UA" sz="2400" b="1" dirty="0" smtClean="0">
                <a:solidFill>
                  <a:schemeClr val="bg1"/>
                </a:solidFill>
              </a:rPr>
              <a:t>вітри. Час одного повного оберту навколо сонця – 164,8 земних років. </a:t>
            </a:r>
          </a:p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Екваторіальний діаметер планети 49500 км. Має магнітне поле. 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5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uk-UA" b="1" dirty="0" smtClean="0">
                <a:solidFill>
                  <a:schemeClr val="bg1"/>
                </a:solidFill>
              </a:rPr>
              <a:t>Планети – гіганти на відміну від планет земної </a:t>
            </a:r>
          </a:p>
          <a:p>
            <a:pPr marL="137160" indent="0" algn="ctr">
              <a:buNone/>
            </a:pPr>
            <a:r>
              <a:rPr lang="uk-UA" b="1" dirty="0">
                <a:solidFill>
                  <a:schemeClr val="bg1"/>
                </a:solidFill>
              </a:rPr>
              <a:t>г</a:t>
            </a:r>
            <a:r>
              <a:rPr lang="uk-UA" b="1" dirty="0" smtClean="0">
                <a:solidFill>
                  <a:schemeClr val="bg1"/>
                </a:solidFill>
              </a:rPr>
              <a:t>рупи не мають твердої поверхні, бо за  хімічним складом і густиною вони нагадують зорі. Вони </a:t>
            </a:r>
          </a:p>
          <a:p>
            <a:pPr marL="137160" indent="0" algn="ctr">
              <a:buNone/>
            </a:pPr>
            <a:r>
              <a:rPr lang="uk-UA" b="1" dirty="0">
                <a:solidFill>
                  <a:schemeClr val="bg1"/>
                </a:solidFill>
              </a:rPr>
              <a:t>д</a:t>
            </a:r>
            <a:r>
              <a:rPr lang="uk-UA" b="1" dirty="0" smtClean="0">
                <a:solidFill>
                  <a:schemeClr val="bg1"/>
                </a:solidFill>
              </a:rPr>
              <a:t>осить швидко обертаються навколо осі та мають</a:t>
            </a:r>
          </a:p>
          <a:p>
            <a:pPr marL="137160" indent="0" algn="ctr">
              <a:buNone/>
            </a:pPr>
            <a:r>
              <a:rPr lang="uk-UA" b="1" dirty="0">
                <a:solidFill>
                  <a:schemeClr val="bg1"/>
                </a:solidFill>
              </a:rPr>
              <a:t>в</a:t>
            </a:r>
            <a:r>
              <a:rPr lang="uk-UA" b="1" dirty="0" smtClean="0">
                <a:solidFill>
                  <a:schemeClr val="bg1"/>
                </a:solidFill>
              </a:rPr>
              <a:t>елику кількість супутників. Найбільшою  загадкою усіх планет – гігантів ( крім Урана) є джерело внутрішньої енергії, яку випромінюють ці планети в інфрачервоній частині спектра.</a:t>
            </a:r>
          </a:p>
          <a:p>
            <a:pPr marL="137160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Магнітне поле  Нептуна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8748464" cy="5040560"/>
          </a:xfrm>
        </p:spPr>
      </p:pic>
    </p:spTree>
    <p:extLst>
      <p:ext uri="{BB962C8B-B14F-4D97-AF65-F5344CB8AC3E}">
        <p14:creationId xmlns:p14="http://schemas.microsoft.com/office/powerpoint/2010/main" val="28575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Дякую за увагу!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4509120"/>
            <a:ext cx="33392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200" dirty="0" smtClean="0">
                <a:solidFill>
                  <a:schemeClr val="bg1"/>
                </a:solidFill>
              </a:rPr>
              <a:t>Виконала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</a:rPr>
              <a:t>у</a:t>
            </a:r>
            <a:r>
              <a:rPr lang="uk-UA" sz="3200" dirty="0" smtClean="0">
                <a:solidFill>
                  <a:schemeClr val="bg1"/>
                </a:solidFill>
              </a:rPr>
              <a:t>чениця 11 класу</a:t>
            </a:r>
          </a:p>
          <a:p>
            <a:pPr algn="ctr"/>
            <a:r>
              <a:rPr lang="uk-UA" sz="3200" dirty="0" smtClean="0">
                <a:solidFill>
                  <a:schemeClr val="bg1"/>
                </a:solidFill>
              </a:rPr>
              <a:t>Павленко Вікторії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92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 smtClean="0">
                <a:solidFill>
                  <a:srgbClr val="FFC000"/>
                </a:solidFill>
                <a:latin typeface="+mn-lt"/>
              </a:rPr>
              <a:t>Сатурн</a:t>
            </a:r>
            <a:endParaRPr lang="ru-RU" sz="5400" dirty="0">
              <a:solidFill>
                <a:srgbClr val="FFC00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16632"/>
            <a:ext cx="2880320" cy="1728192"/>
          </a:xfrm>
        </p:spPr>
      </p:pic>
      <p:sp>
        <p:nvSpPr>
          <p:cNvPr id="5" name="TextBox 4"/>
          <p:cNvSpPr txBox="1"/>
          <p:nvPr/>
        </p:nvSpPr>
        <p:spPr>
          <a:xfrm>
            <a:off x="0" y="2060848"/>
            <a:ext cx="914400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Сатурн – шоста за віддаленістю від Сонця</a:t>
            </a:r>
          </a:p>
          <a:p>
            <a:pPr algn="ctr"/>
            <a:r>
              <a:rPr lang="uk-UA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т</a:t>
            </a:r>
            <a:r>
              <a:rPr lang="uk-U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 друга за розмірами планета Сонячної</a:t>
            </a:r>
          </a:p>
          <a:p>
            <a:pPr algn="ctr"/>
            <a:r>
              <a:rPr lang="uk-U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системи. Сатурн щвидко обертається навколо</a:t>
            </a:r>
          </a:p>
          <a:p>
            <a:pPr algn="ctr"/>
            <a:r>
              <a:rPr lang="uk-U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своєї осі ( з періодом – 10,23 години), </a:t>
            </a:r>
          </a:p>
          <a:p>
            <a:pPr algn="ctr"/>
            <a:r>
              <a:rPr lang="uk-U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складається  переважно з рідкого водню </a:t>
            </a:r>
          </a:p>
          <a:p>
            <a:pPr algn="ctr"/>
            <a:r>
              <a:rPr lang="uk-UA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uk-U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гелію. Сатурн має помітну систему кілець,</a:t>
            </a:r>
          </a:p>
          <a:p>
            <a:pPr algn="ctr"/>
            <a:r>
              <a:rPr lang="uk-U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що складається здебільщого з частинок</a:t>
            </a:r>
          </a:p>
          <a:p>
            <a:pPr algn="ctr"/>
            <a:r>
              <a:rPr lang="uk-U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криги і пилу. Сатурн належить до газових</a:t>
            </a:r>
          </a:p>
          <a:p>
            <a:pPr algn="ctr"/>
            <a:r>
              <a:rPr lang="uk-U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гігантів.</a:t>
            </a:r>
            <a:endParaRPr lang="ru-RU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89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2722314"/>
          </a:xfrm>
        </p:spPr>
        <p:txBody>
          <a:bodyPr/>
          <a:lstStyle/>
          <a:p>
            <a:r>
              <a:rPr lang="uk-UA" dirty="0" smtClean="0">
                <a:solidFill>
                  <a:srgbClr val="002060"/>
                </a:solidFill>
              </a:rPr>
              <a:t>Полярне сяйво на планеті Сатурн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420888"/>
            <a:ext cx="5328592" cy="4248472"/>
          </a:xfrm>
        </p:spPr>
      </p:pic>
    </p:spTree>
    <p:extLst>
      <p:ext uri="{BB962C8B-B14F-4D97-AF65-F5344CB8AC3E}">
        <p14:creationId xmlns:p14="http://schemas.microsoft.com/office/powerpoint/2010/main" val="129642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Планета Сатурн в небесах Титану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8424936" cy="5400600"/>
          </a:xfrm>
        </p:spPr>
      </p:pic>
    </p:spTree>
    <p:extLst>
      <p:ext uri="{BB962C8B-B14F-4D97-AF65-F5344CB8AC3E}">
        <p14:creationId xmlns:p14="http://schemas.microsoft.com/office/powerpoint/2010/main" val="191233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Кільця планети Сатурн</a:t>
            </a:r>
            <a:endParaRPr lang="ru-RU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0768"/>
            <a:ext cx="4176464" cy="48965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8"/>
            <a:ext cx="4147904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5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C00000"/>
                </a:solidFill>
              </a:rPr>
              <a:t>Вид на планету Сатурн з поверхні його супутника </a:t>
            </a:r>
            <a:r>
              <a:rPr lang="uk-UA" dirty="0" err="1" smtClean="0">
                <a:solidFill>
                  <a:srgbClr val="C00000"/>
                </a:solidFill>
              </a:rPr>
              <a:t>Енцелада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28800"/>
            <a:ext cx="8280920" cy="5112568"/>
          </a:xfrm>
        </p:spPr>
      </p:pic>
    </p:spTree>
    <p:extLst>
      <p:ext uri="{BB962C8B-B14F-4D97-AF65-F5344CB8AC3E}">
        <p14:creationId xmlns:p14="http://schemas.microsoft.com/office/powerpoint/2010/main" val="253872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Ісполінська</a:t>
            </a:r>
            <a:r>
              <a:rPr lang="uk-UA" dirty="0" smtClean="0">
                <a:solidFill>
                  <a:schemeClr val="bg1"/>
                </a:solidFill>
              </a:rPr>
              <a:t> впадина в атмосфері планети Сатурн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04864"/>
            <a:ext cx="8424936" cy="3888432"/>
          </a:xfrm>
        </p:spPr>
      </p:pic>
    </p:spTree>
    <p:extLst>
      <p:ext uri="{BB962C8B-B14F-4D97-AF65-F5344CB8AC3E}">
        <p14:creationId xmlns:p14="http://schemas.microsoft.com/office/powerpoint/2010/main" val="365264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554960" cy="2434282"/>
          </a:xfrm>
        </p:spPr>
        <p:txBody>
          <a:bodyPr>
            <a:normAutofit/>
          </a:bodyPr>
          <a:lstStyle/>
          <a:p>
            <a:r>
              <a:rPr lang="uk-UA" sz="5400" dirty="0" smtClean="0">
                <a:solidFill>
                  <a:srgbClr val="002060"/>
                </a:solidFill>
                <a:latin typeface="+mn-lt"/>
              </a:rPr>
              <a:t>Юпітер</a:t>
            </a:r>
            <a:endParaRPr lang="ru-RU" sz="54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16632"/>
            <a:ext cx="2769096" cy="2747690"/>
          </a:xfrm>
        </p:spPr>
      </p:pic>
      <p:sp>
        <p:nvSpPr>
          <p:cNvPr id="5" name="TextBox 4"/>
          <p:cNvSpPr txBox="1"/>
          <p:nvPr/>
        </p:nvSpPr>
        <p:spPr>
          <a:xfrm>
            <a:off x="251520" y="3068960"/>
            <a:ext cx="866141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600" dirty="0" smtClean="0">
                <a:solidFill>
                  <a:srgbClr val="660033"/>
                </a:solidFill>
              </a:rPr>
              <a:t>Юпітер – п</a:t>
            </a:r>
            <a:r>
              <a:rPr lang="en-US" sz="3600" dirty="0" smtClean="0">
                <a:solidFill>
                  <a:srgbClr val="660033"/>
                </a:solidFill>
              </a:rPr>
              <a:t>’</a:t>
            </a:r>
            <a:r>
              <a:rPr lang="uk-UA" sz="3600" dirty="0" smtClean="0">
                <a:solidFill>
                  <a:srgbClr val="660033"/>
                </a:solidFill>
              </a:rPr>
              <a:t>ята і найбільша планета </a:t>
            </a:r>
          </a:p>
          <a:p>
            <a:pPr algn="ctr"/>
            <a:r>
              <a:rPr lang="uk-UA" sz="3600" dirty="0" smtClean="0">
                <a:solidFill>
                  <a:srgbClr val="660033"/>
                </a:solidFill>
              </a:rPr>
              <a:t>Сонячної системи. Юпітер належить до</a:t>
            </a:r>
          </a:p>
          <a:p>
            <a:pPr algn="ctr"/>
            <a:r>
              <a:rPr lang="uk-UA" sz="3600" dirty="0" smtClean="0">
                <a:solidFill>
                  <a:srgbClr val="660033"/>
                </a:solidFill>
              </a:rPr>
              <a:t> газових гігантів.  Юпітер має понад </a:t>
            </a:r>
          </a:p>
          <a:p>
            <a:pPr algn="ctr"/>
            <a:r>
              <a:rPr lang="uk-UA" sz="3600" dirty="0" smtClean="0">
                <a:solidFill>
                  <a:srgbClr val="660033"/>
                </a:solidFill>
              </a:rPr>
              <a:t>67 супутників. Атмосфера Юпітера</a:t>
            </a:r>
          </a:p>
          <a:p>
            <a:pPr algn="ctr"/>
            <a:r>
              <a:rPr lang="uk-UA" sz="3600" dirty="0" smtClean="0">
                <a:solidFill>
                  <a:srgbClr val="660033"/>
                </a:solidFill>
              </a:rPr>
              <a:t> водневогелієва. У нього </a:t>
            </a:r>
          </a:p>
          <a:p>
            <a:pPr algn="ctr"/>
            <a:r>
              <a:rPr lang="uk-UA" sz="3600" dirty="0" smtClean="0">
                <a:solidFill>
                  <a:srgbClr val="660033"/>
                </a:solidFill>
              </a:rPr>
              <a:t>є два магнітні поля: дипольне, недипольне.</a:t>
            </a:r>
            <a:endParaRPr lang="ru-RU" sz="3600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99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148</TotalTime>
  <Words>425</Words>
  <Application>Microsoft Office PowerPoint</Application>
  <PresentationFormat>Экран (4:3)</PresentationFormat>
  <Paragraphs>55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Апекс</vt:lpstr>
      <vt:lpstr>Планети гіганти</vt:lpstr>
      <vt:lpstr>Презентация PowerPoint</vt:lpstr>
      <vt:lpstr>Сатурн</vt:lpstr>
      <vt:lpstr>Полярне сяйво на планеті Сатурн</vt:lpstr>
      <vt:lpstr>Планета Сатурн в небесах Титану</vt:lpstr>
      <vt:lpstr>Кільця планети Сатурн</vt:lpstr>
      <vt:lpstr>Вид на планету Сатурн з поверхні його супутника Енцелада</vt:lpstr>
      <vt:lpstr>Ісполінська впадина в атмосфері планети Сатурн</vt:lpstr>
      <vt:lpstr>Юпітер</vt:lpstr>
      <vt:lpstr>Першим апаратом який відвідав Юпітер був «Піонер -10» . А згодом був випущений зонд «Юнона», запущений в 2011р. , який має долетіти до Юпітера у 2016р.</vt:lpstr>
      <vt:lpstr>Коли дивитись на нічне небо, планета Юпітер – третій за яскравістю об’єкт.</vt:lpstr>
      <vt:lpstr>У Юпітера саме сильне магнітне поле в нашій сонячній системі.</vt:lpstr>
      <vt:lpstr>Юпітер має чотири великих супутники  (Ів, Європа і Каллісто)</vt:lpstr>
      <vt:lpstr>Презентация PowerPoint</vt:lpstr>
      <vt:lpstr>Уран</vt:lpstr>
      <vt:lpstr>Кільця планети Уран</vt:lpstr>
      <vt:lpstr>Вид на планету Уран</vt:lpstr>
      <vt:lpstr>Сезонні зміни на Урані</vt:lpstr>
      <vt:lpstr>Нептун</vt:lpstr>
      <vt:lpstr>Магнітне поле  Нептуна</vt:lpstr>
      <vt:lpstr>Дякую за увагу!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14</cp:revision>
  <dcterms:created xsi:type="dcterms:W3CDTF">2014-02-02T15:30:16Z</dcterms:created>
  <dcterms:modified xsi:type="dcterms:W3CDTF">2014-02-02T18:47:47Z</dcterms:modified>
</cp:coreProperties>
</file>